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4660"/>
  </p:normalViewPr>
  <p:slideViewPr>
    <p:cSldViewPr snapToGrid="0">
      <p:cViewPr>
        <p:scale>
          <a:sx n="80" d="100"/>
          <a:sy n="80" d="100"/>
        </p:scale>
        <p:origin x="-2448" y="-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7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2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1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D8BC-3F7A-4360-BB6D-F1FCB3470FB4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&#1047;&#1072;&#1076;&#1091;&#1084;&#1072;&#1090;&#1100;&#1089;&#1103;%20(online-video-cutter.com)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ятиугольник 5"/>
          <p:cNvSpPr/>
          <p:nvPr/>
        </p:nvSpPr>
        <p:spPr>
          <a:xfrm>
            <a:off x="0" y="3259777"/>
            <a:ext cx="5735782" cy="2137558"/>
          </a:xfrm>
          <a:prstGeom prst="homePlate">
            <a:avLst/>
          </a:prstGeom>
          <a:pattFill prst="lgCheck">
            <a:fgClr>
              <a:schemeClr val="bg2">
                <a:lumMod val="75000"/>
              </a:schemeClr>
            </a:fgClr>
            <a:bgClr>
              <a:schemeClr val="bg2"/>
            </a:bgClr>
          </a:patt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иугольник 4"/>
          <p:cNvSpPr/>
          <p:nvPr/>
        </p:nvSpPr>
        <p:spPr>
          <a:xfrm>
            <a:off x="237509" y="3621974"/>
            <a:ext cx="4928260" cy="1413164"/>
          </a:xfrm>
          <a:prstGeom prst="homePlate">
            <a:avLst>
              <a:gd name="adj" fmla="val 50840"/>
            </a:avLst>
          </a:prstGeom>
          <a:pattFill prst="lgCheck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7029" y="5225142"/>
            <a:ext cx="3372589" cy="1460665"/>
          </a:xfr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Bahnschrift Light SemiCondensed" pitchFamily="34" charset="0"/>
              </a:rPr>
              <a:t>Орлова Дарья Владимировна,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Bahnschrift Light SemiCondensed" pitchFamily="34" charset="0"/>
              </a:rPr>
              <a:t>педагог-психолог</a:t>
            </a:r>
            <a:r>
              <a:rPr lang="en-US" sz="2000" b="1" dirty="0" smtClean="0">
                <a:latin typeface="Bahnschrift Light SemiCondensed" pitchFamily="34" charset="0"/>
              </a:rPr>
              <a:t> </a:t>
            </a:r>
            <a:endParaRPr lang="ru-RU" sz="2000" b="1" dirty="0" smtClean="0">
              <a:latin typeface="Bahnschrift Light SemiCondensed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Bahnschrift Light SemiCondensed" pitchFamily="34" charset="0"/>
              </a:rPr>
              <a:t>МАОУ «ОЦ «НЬЮТОН»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Bahnschrift Light SemiCondensed" pitchFamily="34" charset="0"/>
              </a:rPr>
              <a:t>г. Челябинска»</a:t>
            </a:r>
            <a:endParaRPr lang="en-US" sz="2000" b="1" dirty="0">
              <a:latin typeface="Bahnschrift Light SemiCondensed" pitchFamily="34" charset="0"/>
            </a:endParaRPr>
          </a:p>
        </p:txBody>
      </p:sp>
      <p:pic>
        <p:nvPicPr>
          <p:cNvPr id="4" name="Picture 2" descr="C:\Users\Социальный педагог\Desktop\yablo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4" y="0"/>
            <a:ext cx="17049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379" y="3800104"/>
            <a:ext cx="4548248" cy="10569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Где вы, неравнодушные?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Bahnschrift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39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ятиугольник 5"/>
          <p:cNvSpPr/>
          <p:nvPr/>
        </p:nvSpPr>
        <p:spPr>
          <a:xfrm>
            <a:off x="0" y="3259777"/>
            <a:ext cx="5735782" cy="2137558"/>
          </a:xfrm>
          <a:prstGeom prst="homePlate">
            <a:avLst/>
          </a:prstGeom>
          <a:pattFill prst="lgCheck">
            <a:fgClr>
              <a:schemeClr val="bg2">
                <a:lumMod val="75000"/>
              </a:schemeClr>
            </a:fgClr>
            <a:bgClr>
              <a:schemeClr val="bg2"/>
            </a:bgClr>
          </a:patt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иугольник 4"/>
          <p:cNvSpPr/>
          <p:nvPr/>
        </p:nvSpPr>
        <p:spPr>
          <a:xfrm>
            <a:off x="237509" y="3621974"/>
            <a:ext cx="4928260" cy="1413164"/>
          </a:xfrm>
          <a:prstGeom prst="homePlate">
            <a:avLst>
              <a:gd name="adj" fmla="val 50840"/>
            </a:avLst>
          </a:prstGeom>
          <a:pattFill prst="lgCheck">
            <a:fgClr>
              <a:schemeClr val="accent3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7029" y="5225142"/>
            <a:ext cx="3372589" cy="1460665"/>
          </a:xfr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Bahnschrift Light SemiCondensed" pitchFamily="34" charset="0"/>
              </a:rPr>
              <a:t>Орлова Дарья Владимировна,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Bahnschrift Light SemiCondensed" pitchFamily="34" charset="0"/>
              </a:rPr>
              <a:t>педагог-психолог</a:t>
            </a:r>
            <a:r>
              <a:rPr lang="en-US" sz="2000" b="1" dirty="0" smtClean="0">
                <a:latin typeface="Bahnschrift Light SemiCondensed" pitchFamily="34" charset="0"/>
              </a:rPr>
              <a:t> </a:t>
            </a:r>
            <a:endParaRPr lang="ru-RU" sz="2000" b="1" dirty="0" smtClean="0">
              <a:latin typeface="Bahnschrift Light SemiCondensed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Bahnschrift Light SemiCondensed" pitchFamily="34" charset="0"/>
              </a:rPr>
              <a:t>МАОУ «ОЦ «НЬЮТОН»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latin typeface="Bahnschrift Light SemiCondensed" pitchFamily="34" charset="0"/>
              </a:rPr>
              <a:t>г. Челябинска»</a:t>
            </a:r>
            <a:endParaRPr lang="en-US" sz="2000" b="1" dirty="0">
              <a:latin typeface="Bahnschrift Light SemiCondensed" pitchFamily="34" charset="0"/>
            </a:endParaRPr>
          </a:p>
        </p:txBody>
      </p:sp>
      <p:pic>
        <p:nvPicPr>
          <p:cNvPr id="4" name="Picture 2" descr="C:\Users\Социальный педагог\Desktop\yablo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4" y="0"/>
            <a:ext cx="17049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379" y="3800104"/>
            <a:ext cx="4548248" cy="10569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Где вы, неравнодушные?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Bahnschrift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57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8794" y="365127"/>
            <a:ext cx="6876555" cy="8342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Понятие и признаки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буллинга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Bahnschrift SemiBol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1283" y="1270660"/>
            <a:ext cx="7315941" cy="52251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Bahnschrift Light Condensed" pitchFamily="34" charset="0"/>
              </a:rPr>
              <a:t>Буллинг</a:t>
            </a:r>
            <a:r>
              <a:rPr lang="ru-RU" dirty="0">
                <a:latin typeface="Bahnschrift Light Condensed" pitchFamily="34" charset="0"/>
              </a:rPr>
              <a:t> – это </a:t>
            </a:r>
            <a:r>
              <a:rPr lang="ru-RU" b="1" u="sng" dirty="0">
                <a:latin typeface="Bahnschrift Light Condensed" pitchFamily="34" charset="0"/>
              </a:rPr>
              <a:t>неоднократное</a:t>
            </a:r>
            <a:r>
              <a:rPr lang="ru-RU" dirty="0">
                <a:latin typeface="Bahnschrift Light Condensed" pitchFamily="34" charset="0"/>
              </a:rPr>
              <a:t> </a:t>
            </a:r>
            <a:r>
              <a:rPr lang="ru-RU" b="1" u="sng" dirty="0">
                <a:latin typeface="Bahnschrift Light Condensed" pitchFamily="34" charset="0"/>
              </a:rPr>
              <a:t>умышленное</a:t>
            </a:r>
            <a:r>
              <a:rPr lang="ru-RU" dirty="0">
                <a:latin typeface="Bahnschrift Light Condensed" pitchFamily="34" charset="0"/>
              </a:rPr>
              <a:t> нанесение вреда одним человеком или группой другому человеку, который в данной ситуации оказывается не способным себя защитить и </a:t>
            </a:r>
            <a:r>
              <a:rPr lang="ru-RU" b="1" u="sng" dirty="0">
                <a:latin typeface="Bahnschrift Light Condensed" pitchFamily="34" charset="0"/>
              </a:rPr>
              <a:t>лишен возможности её </a:t>
            </a:r>
            <a:r>
              <a:rPr lang="ru-RU" b="1" u="sng" dirty="0" smtClean="0">
                <a:latin typeface="Bahnschrift Light Condensed" pitchFamily="34" charset="0"/>
              </a:rPr>
              <a:t>покинуть </a:t>
            </a:r>
          </a:p>
          <a:p>
            <a:pPr marL="0" indent="0" algn="just">
              <a:buNone/>
            </a:pPr>
            <a:endParaRPr lang="ru-RU" b="1" u="sng" dirty="0" smtClean="0">
              <a:latin typeface="Bahnschrift Light Condensed" pitchFamily="34" charset="0"/>
            </a:endParaRPr>
          </a:p>
          <a:p>
            <a:pPr marL="0" indent="0" algn="just">
              <a:buNone/>
            </a:pPr>
            <a:endParaRPr lang="ru-RU" b="1" u="sng" dirty="0">
              <a:latin typeface="Bahnschrift Light Condensed" pitchFamily="34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Отличие от ситуативной агрессии:</a:t>
            </a:r>
          </a:p>
          <a:p>
            <a:pPr lvl="0"/>
            <a:r>
              <a:rPr lang="ru-RU" dirty="0">
                <a:latin typeface="Bahnschrift Light Condensed" pitchFamily="34" charset="0"/>
              </a:rPr>
              <a:t>н</a:t>
            </a:r>
            <a:r>
              <a:rPr lang="ru-RU" dirty="0" smtClean="0">
                <a:latin typeface="Bahnschrift Light Condensed" pitchFamily="34" charset="0"/>
              </a:rPr>
              <a:t>еоднократность </a:t>
            </a:r>
            <a:r>
              <a:rPr lang="ru-RU" dirty="0">
                <a:latin typeface="Bahnschrift Light Condensed" pitchFamily="34" charset="0"/>
              </a:rPr>
              <a:t>и </a:t>
            </a:r>
            <a:r>
              <a:rPr lang="ru-RU" dirty="0" smtClean="0">
                <a:latin typeface="Bahnschrift Light Condensed" pitchFamily="34" charset="0"/>
              </a:rPr>
              <a:t>периодичность</a:t>
            </a:r>
            <a:r>
              <a:rPr lang="en-US" dirty="0" smtClean="0">
                <a:latin typeface="Bahnschrift Light Condensed" pitchFamily="34" charset="0"/>
              </a:rPr>
              <a:t>,</a:t>
            </a:r>
            <a:r>
              <a:rPr lang="ru-RU" dirty="0" smtClean="0">
                <a:latin typeface="Bahnschrift Light Condensed" pitchFamily="34" charset="0"/>
              </a:rPr>
              <a:t>  </a:t>
            </a:r>
            <a:endParaRPr lang="ru-RU" dirty="0">
              <a:latin typeface="Bahnschrift Light Condensed" pitchFamily="34" charset="0"/>
            </a:endParaRPr>
          </a:p>
          <a:p>
            <a:pPr lvl="0"/>
            <a:r>
              <a:rPr lang="ru-RU" dirty="0">
                <a:latin typeface="Bahnschrift Light Condensed" pitchFamily="34" charset="0"/>
              </a:rPr>
              <a:t>н</a:t>
            </a:r>
            <a:r>
              <a:rPr lang="ru-RU" dirty="0" smtClean="0">
                <a:latin typeface="Bahnschrift Light Condensed" pitchFamily="34" charset="0"/>
              </a:rPr>
              <a:t>амеренность</a:t>
            </a:r>
            <a:r>
              <a:rPr lang="en-US" dirty="0" smtClean="0">
                <a:latin typeface="Bahnschrift Light Condensed" pitchFamily="34" charset="0"/>
              </a:rPr>
              <a:t>,</a:t>
            </a:r>
            <a:r>
              <a:rPr lang="ru-RU" dirty="0" smtClean="0">
                <a:latin typeface="Bahnschrift Light Condensed" pitchFamily="34" charset="0"/>
              </a:rPr>
              <a:t> </a:t>
            </a:r>
          </a:p>
          <a:p>
            <a:pPr lvl="0"/>
            <a:r>
              <a:rPr lang="ru-RU" dirty="0">
                <a:latin typeface="Bahnschrift Light Condensed" pitchFamily="34" charset="0"/>
              </a:rPr>
              <a:t>ж</a:t>
            </a:r>
            <a:r>
              <a:rPr lang="ru-RU" dirty="0" smtClean="0">
                <a:latin typeface="Bahnschrift Light Condensed" pitchFamily="34" charset="0"/>
              </a:rPr>
              <a:t>елание </a:t>
            </a:r>
            <a:r>
              <a:rPr lang="ru-RU" dirty="0">
                <a:latin typeface="Bahnschrift Light Condensed" pitchFamily="34" charset="0"/>
              </a:rPr>
              <a:t>обидчика </a:t>
            </a:r>
            <a:r>
              <a:rPr lang="ru-RU" dirty="0" smtClean="0">
                <a:latin typeface="Bahnschrift Light Condensed" pitchFamily="34" charset="0"/>
              </a:rPr>
              <a:t>доминировать</a:t>
            </a:r>
            <a:endParaRPr lang="ru-RU" dirty="0">
              <a:latin typeface="Bahnschrift Light Condensed" pitchFamily="34" charset="0"/>
            </a:endParaRPr>
          </a:p>
        </p:txBody>
      </p:sp>
      <p:pic>
        <p:nvPicPr>
          <p:cNvPr id="6" name="Picture 2" descr="C:\Users\Социальный педагог\Desktop\yablo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4" y="0"/>
            <a:ext cx="17049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68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3792" y="365127"/>
            <a:ext cx="6044540" cy="869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Последствия для жертвы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буллинга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Bahnschrift SemiBol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1282" y="1638795"/>
            <a:ext cx="7304067" cy="4538168"/>
          </a:xfrm>
        </p:spPr>
        <p:txBody>
          <a:bodyPr/>
          <a:lstStyle/>
          <a:p>
            <a:r>
              <a:rPr lang="ru-RU" dirty="0" smtClean="0">
                <a:latin typeface="Bahnschrift Light SemiCondensed" pitchFamily="34" charset="0"/>
              </a:rPr>
              <a:t>трудности </a:t>
            </a:r>
            <a:r>
              <a:rPr lang="ru-RU" dirty="0">
                <a:latin typeface="Bahnschrift Light SemiCondensed" pitchFamily="34" charset="0"/>
              </a:rPr>
              <a:t>в </a:t>
            </a:r>
            <a:r>
              <a:rPr lang="ru-RU" dirty="0" smtClean="0">
                <a:latin typeface="Bahnschrift Light SemiCondensed" pitchFamily="34" charset="0"/>
              </a:rPr>
              <a:t>учебе</a:t>
            </a:r>
          </a:p>
          <a:p>
            <a:r>
              <a:rPr lang="ru-RU" dirty="0">
                <a:latin typeface="Bahnschrift Light SemiCondensed" pitchFamily="34" charset="0"/>
              </a:rPr>
              <a:t>с</a:t>
            </a:r>
            <a:r>
              <a:rPr lang="ru-RU" dirty="0" smtClean="0">
                <a:latin typeface="Bahnschrift Light SemiCondensed" pitchFamily="34" charset="0"/>
              </a:rPr>
              <a:t>истематические </a:t>
            </a:r>
            <a:r>
              <a:rPr lang="ru-RU" dirty="0">
                <a:latin typeface="Bahnschrift Light SemiCondensed" pitchFamily="34" charset="0"/>
              </a:rPr>
              <a:t>пропуски </a:t>
            </a:r>
            <a:r>
              <a:rPr lang="ru-RU" dirty="0" smtClean="0">
                <a:latin typeface="Bahnschrift Light SemiCondensed" pitchFamily="34" charset="0"/>
              </a:rPr>
              <a:t>занятий</a:t>
            </a:r>
          </a:p>
          <a:p>
            <a:r>
              <a:rPr lang="ru-RU" dirty="0">
                <a:latin typeface="Bahnschrift Light SemiCondensed" pitchFamily="34" charset="0"/>
              </a:rPr>
              <a:t>у</a:t>
            </a:r>
            <a:r>
              <a:rPr lang="ru-RU" dirty="0" smtClean="0">
                <a:latin typeface="Bahnschrift Light SemiCondensed" pitchFamily="34" charset="0"/>
              </a:rPr>
              <a:t>стойчиво </a:t>
            </a:r>
            <a:r>
              <a:rPr lang="ru-RU" dirty="0">
                <a:latin typeface="Bahnschrift Light SemiCondensed" pitchFamily="34" charset="0"/>
              </a:rPr>
              <a:t>сниженная </a:t>
            </a:r>
            <a:r>
              <a:rPr lang="ru-RU" dirty="0" smtClean="0">
                <a:latin typeface="Bahnschrift Light SemiCondensed" pitchFamily="34" charset="0"/>
              </a:rPr>
              <a:t>самооценка</a:t>
            </a:r>
          </a:p>
          <a:p>
            <a:r>
              <a:rPr lang="ru-RU" dirty="0">
                <a:latin typeface="Bahnschrift Light SemiCondensed" pitchFamily="34" charset="0"/>
              </a:rPr>
              <a:t>т</a:t>
            </a:r>
            <a:r>
              <a:rPr lang="ru-RU" dirty="0" smtClean="0">
                <a:latin typeface="Bahnschrift Light SemiCondensed" pitchFamily="34" charset="0"/>
              </a:rPr>
              <a:t>ревожные </a:t>
            </a:r>
            <a:r>
              <a:rPr lang="ru-RU" dirty="0">
                <a:latin typeface="Bahnschrift Light SemiCondensed" pitchFamily="34" charset="0"/>
              </a:rPr>
              <a:t>и депрессивные </a:t>
            </a:r>
            <a:r>
              <a:rPr lang="ru-RU" dirty="0" smtClean="0">
                <a:latin typeface="Bahnschrift Light SemiCondensed" pitchFamily="34" charset="0"/>
              </a:rPr>
              <a:t>расстройства</a:t>
            </a:r>
          </a:p>
          <a:p>
            <a:r>
              <a:rPr lang="ru-RU" dirty="0">
                <a:latin typeface="Bahnschrift Light SemiCondensed" pitchFamily="34" charset="0"/>
              </a:rPr>
              <a:t>с</a:t>
            </a:r>
            <a:r>
              <a:rPr lang="ru-RU" dirty="0" smtClean="0">
                <a:latin typeface="Bahnschrift Light SemiCondensed" pitchFamily="34" charset="0"/>
              </a:rPr>
              <a:t>ложности в выстраивании социальных связей</a:t>
            </a:r>
          </a:p>
          <a:p>
            <a:r>
              <a:rPr lang="ru-RU" dirty="0">
                <a:latin typeface="Bahnschrift Light SemiCondensed" pitchFamily="34" charset="0"/>
              </a:rPr>
              <a:t>п</a:t>
            </a:r>
            <a:r>
              <a:rPr lang="ru-RU" dirty="0" smtClean="0">
                <a:latin typeface="Bahnschrift Light SemiCondensed" pitchFamily="34" charset="0"/>
              </a:rPr>
              <a:t>сихосоматические заболевания</a:t>
            </a:r>
          </a:p>
          <a:p>
            <a:r>
              <a:rPr lang="ru-RU" dirty="0">
                <a:latin typeface="Bahnschrift Light SemiCondensed" pitchFamily="34" charset="0"/>
              </a:rPr>
              <a:t>с</a:t>
            </a:r>
            <a:r>
              <a:rPr lang="ru-RU" dirty="0" smtClean="0">
                <a:latin typeface="Bahnschrift Light SemiCondensed" pitchFamily="34" charset="0"/>
              </a:rPr>
              <a:t>уицидальные мысли и попытки</a:t>
            </a:r>
            <a:endParaRPr lang="ru-RU" dirty="0">
              <a:latin typeface="Bahnschrift Light SemiCondensed" pitchFamily="34" charset="0"/>
            </a:endParaRPr>
          </a:p>
        </p:txBody>
      </p:sp>
      <p:pic>
        <p:nvPicPr>
          <p:cNvPr id="5" name="Picture 2" descr="C:\Users\Социальный педагог\Desktop\yablo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4" y="0"/>
            <a:ext cx="17049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34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3168" y="365126"/>
            <a:ext cx="6912181" cy="8105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Алгоритм работы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Bahnschrift SemiBol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660" y="1306286"/>
            <a:ext cx="7244689" cy="4870677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Bahnschrift Light SemiCondensed" pitchFamily="34" charset="0"/>
              </a:rPr>
              <a:t>П</a:t>
            </a:r>
            <a:r>
              <a:rPr lang="ru-RU" dirty="0" smtClean="0">
                <a:latin typeface="Bahnschrift Light SemiCondensed" pitchFamily="34" charset="0"/>
              </a:rPr>
              <a:t>рисвоить проблему </a:t>
            </a:r>
            <a:endParaRPr lang="ru-RU" dirty="0">
              <a:latin typeface="Bahnschrift Light SemiCondensed" pitchFamily="34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Bahnschrift Light SemiCondensed" pitchFamily="34" charset="0"/>
              </a:rPr>
              <a:t>Н</a:t>
            </a:r>
            <a:r>
              <a:rPr lang="ru-RU" dirty="0" smtClean="0">
                <a:latin typeface="Bahnschrift Light SemiCondensed" pitchFamily="34" charset="0"/>
              </a:rPr>
              <a:t>азвать </a:t>
            </a:r>
            <a:r>
              <a:rPr lang="ru-RU" dirty="0">
                <a:latin typeface="Bahnschrift Light SemiCondensed" pitchFamily="34" charset="0"/>
              </a:rPr>
              <a:t>явление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Bahnschrift Light SemiCondensed" pitchFamily="34" charset="0"/>
              </a:rPr>
              <a:t>Д</a:t>
            </a:r>
            <a:r>
              <a:rPr lang="ru-RU" dirty="0" smtClean="0">
                <a:latin typeface="Bahnschrift Light SemiCondensed" pitchFamily="34" charset="0"/>
              </a:rPr>
              <a:t>ать </a:t>
            </a:r>
            <a:r>
              <a:rPr lang="ru-RU" dirty="0">
                <a:latin typeface="Bahnschrift Light SemiCondensed" pitchFamily="34" charset="0"/>
              </a:rPr>
              <a:t>однозначную </a:t>
            </a:r>
            <a:r>
              <a:rPr lang="ru-RU" dirty="0" smtClean="0">
                <a:latin typeface="Bahnschrift Light SemiCondensed" pitchFamily="34" charset="0"/>
              </a:rPr>
              <a:t>оценку </a:t>
            </a:r>
            <a:r>
              <a:rPr lang="ru-RU" dirty="0" err="1" smtClean="0">
                <a:latin typeface="Bahnschrift Light SemiCondensed" pitchFamily="34" charset="0"/>
              </a:rPr>
              <a:t>буллингу</a:t>
            </a:r>
            <a:endParaRPr lang="ru-RU" dirty="0">
              <a:latin typeface="Bahnschrift Light SemiCondensed" pitchFamily="34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Bahnschrift Light SemiCondensed" pitchFamily="34" charset="0"/>
              </a:rPr>
              <a:t>Обсуждать </a:t>
            </a:r>
            <a:r>
              <a:rPr lang="ru-RU" dirty="0" err="1" smtClean="0">
                <a:latin typeface="Bahnschrift Light SemiCondensed" pitchFamily="34" charset="0"/>
              </a:rPr>
              <a:t>буллинг</a:t>
            </a:r>
            <a:r>
              <a:rPr lang="ru-RU" dirty="0" smtClean="0">
                <a:latin typeface="Bahnschrift Light SemiCondensed" pitchFamily="34" charset="0"/>
              </a:rPr>
              <a:t> </a:t>
            </a:r>
            <a:r>
              <a:rPr lang="ru-RU" dirty="0">
                <a:latin typeface="Bahnschrift Light SemiCondensed" pitchFamily="34" charset="0"/>
              </a:rPr>
              <a:t>как проблему </a:t>
            </a:r>
            <a:r>
              <a:rPr lang="ru-RU" dirty="0" smtClean="0">
                <a:latin typeface="Bahnschrift Light SemiCondensed" pitchFamily="34" charset="0"/>
              </a:rPr>
              <a:t>группы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Bahnschrift Light SemiCondensed" pitchFamily="34" charset="0"/>
              </a:rPr>
              <a:t>Активизировать моральное чувство и сформулировать </a:t>
            </a:r>
            <a:r>
              <a:rPr lang="ru-RU" dirty="0" smtClean="0">
                <a:latin typeface="Bahnschrift Light SemiCondensed" pitchFamily="34" charset="0"/>
              </a:rPr>
              <a:t>выбор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Bahnschrift Light SemiCondensed" pitchFamily="34" charset="0"/>
              </a:rPr>
              <a:t>Сформулировать позитивные правила жизни в группе и заключить </a:t>
            </a:r>
            <a:r>
              <a:rPr lang="ru-RU" dirty="0" smtClean="0">
                <a:latin typeface="Bahnschrift Light SemiCondensed" pitchFamily="34" charset="0"/>
              </a:rPr>
              <a:t>контракт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Bahnschrift Light SemiCondensed" pitchFamily="34" charset="0"/>
              </a:rPr>
              <a:t>Поддерживать позитивные изменения в группе</a:t>
            </a:r>
            <a:endParaRPr lang="ru-RU" dirty="0">
              <a:latin typeface="Bahnschrift Light SemiCondensed" pitchFamily="34" charset="0"/>
            </a:endParaRPr>
          </a:p>
          <a:p>
            <a:pPr lvl="0"/>
            <a:endParaRPr lang="ru-RU" dirty="0"/>
          </a:p>
          <a:p>
            <a:endParaRPr lang="ru-RU" dirty="0"/>
          </a:p>
        </p:txBody>
      </p:sp>
      <p:pic>
        <p:nvPicPr>
          <p:cNvPr id="5" name="Picture 2" descr="C:\Users\Социальный педагог\Desktop\yablo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4" y="0"/>
            <a:ext cx="17049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18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3075" y="287319"/>
            <a:ext cx="6983433" cy="84615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Группа 1. Назвать явление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3158" y="1258784"/>
            <a:ext cx="7292192" cy="5427024"/>
          </a:xfrm>
        </p:spPr>
        <p:txBody>
          <a:bodyPr>
            <a:normAutofit fontScale="25000" lnSpcReduction="20000"/>
          </a:bodyPr>
          <a:lstStyle/>
          <a:p>
            <a:pPr marL="0" indent="450850" algn="just">
              <a:lnSpc>
                <a:spcPct val="120000"/>
              </a:lnSpc>
              <a:buNone/>
            </a:pPr>
            <a:r>
              <a:rPr lang="ru-RU" sz="7600" b="1" i="1" dirty="0" smtClean="0">
                <a:latin typeface="+mj-lt"/>
              </a:rPr>
              <a:t>Задание. Найдите в тексте признаки </a:t>
            </a:r>
            <a:r>
              <a:rPr lang="ru-RU" sz="7600" b="1" i="1" dirty="0" err="1" smtClean="0">
                <a:latin typeface="+mj-lt"/>
              </a:rPr>
              <a:t>буллинга</a:t>
            </a:r>
            <a:endParaRPr lang="ru-RU" sz="7600" b="1" i="1" dirty="0" smtClean="0">
              <a:latin typeface="+mj-lt"/>
            </a:endParaRPr>
          </a:p>
          <a:p>
            <a:pPr marL="0" indent="45085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b="1" dirty="0" smtClean="0">
                <a:latin typeface="+mj-lt"/>
              </a:rPr>
              <a:t>«Утром </a:t>
            </a:r>
            <a:r>
              <a:rPr lang="ru-RU" sz="7600" b="1" dirty="0">
                <a:latin typeface="+mj-lt"/>
              </a:rPr>
              <a:t>вы приходите на работу в свою школу. В вестибюле вы видите своих коллег, но никто не здоровается, при виде вас все демонстративно отворачиваются и отодвигаются. Вы проходите, слыша сзади смешки и шепот. </a:t>
            </a:r>
          </a:p>
          <a:p>
            <a:pPr marL="0" indent="45085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b="1" dirty="0" smtClean="0">
                <a:latin typeface="+mj-lt"/>
              </a:rPr>
              <a:t>В </a:t>
            </a:r>
            <a:r>
              <a:rPr lang="ru-RU" sz="7600" b="1" dirty="0">
                <a:latin typeface="+mj-lt"/>
              </a:rPr>
              <a:t>вашем классе сегодня контрольная, и вы заранее пишете условие на доске. А когда начинаете урок и открываете доску, видите, что задание кто-то стер, а вместо него нарисовал неприличную картинку и ваши инициалы. Вы краснеете, хватаете тряпку, ученики смотрят на вас, им и жалко вас, и смешно. Вы хотите заглянуть в свой ежедневник, чтобы восстановить задание – и не можете его найти, его нет на месте. Позже вы находите его в углу туалета, со следами ног на страницах. </a:t>
            </a:r>
            <a:endParaRPr lang="ru-RU" sz="7600" b="1" dirty="0" smtClean="0">
              <a:latin typeface="+mj-lt"/>
            </a:endParaRPr>
          </a:p>
          <a:p>
            <a:pPr marL="0" indent="45085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b="1" dirty="0" smtClean="0">
                <a:latin typeface="+mj-lt"/>
              </a:rPr>
              <a:t>После </a:t>
            </a:r>
            <a:r>
              <a:rPr lang="ru-RU" sz="7600" b="1" dirty="0">
                <a:latin typeface="+mj-lt"/>
              </a:rPr>
              <a:t>уроков вы приходите на педсовет, садитесь. Тут же все сидящие рядом встают и демонстративно отсаживаются подальше. И так каждый день. Однажды вы срываетесь и кричите. Вас вызывают к директору и отчитывают за недопустимое поведение. Вы пытаетесь пожаловаться и слышите в ответ: «Нужно уметь ладить с коллегами!».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C:\Users\Социальный педагог\Desktop\yablo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4" y="0"/>
            <a:ext cx="17049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17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8790" y="365126"/>
            <a:ext cx="6163293" cy="9767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Группа 2. Обсуждение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буллинга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 как проблемы класса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Bahnschrift SemiBol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661" y="1326858"/>
            <a:ext cx="7482196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  <a:hlinkClick r:id="rId2" action="ppaction://hlinkfile"/>
              </a:rPr>
              <a:t>Задуматься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  <a:hlinkClick r:id="rId2" action="ppaction://hlinkfile"/>
              </a:rPr>
              <a:t>.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  <a:hlinkClick r:id="rId2" action="ppaction://hlinkfile"/>
              </a:rPr>
              <a:t>avi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Bahnschrift SemiBold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453" y="2438752"/>
            <a:ext cx="5210997" cy="285764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6" name="Picture 2" descr="C:\Users\Социальный педагог\Desktop\yablok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4" y="0"/>
            <a:ext cx="17049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31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6275" y="210747"/>
            <a:ext cx="6512749" cy="159430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Группа 3.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Сформулировать позитивные правила жизни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в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группе и заключить контракт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532" y="1825625"/>
            <a:ext cx="7327818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Bahnschrift Light SemiCondensed" pitchFamily="34" charset="0"/>
              </a:rPr>
              <a:t>На листе бумаги </a:t>
            </a:r>
            <a:r>
              <a:rPr lang="ru-RU" dirty="0" smtClean="0">
                <a:latin typeface="Bahnschrift Light SemiCondensed" pitchFamily="34" charset="0"/>
              </a:rPr>
              <a:t>составьте свод </a:t>
            </a:r>
            <a:r>
              <a:rPr lang="ru-RU" dirty="0">
                <a:latin typeface="Bahnschrift Light SemiCondensed" pitchFamily="34" charset="0"/>
              </a:rPr>
              <a:t>правил дружного </a:t>
            </a:r>
            <a:r>
              <a:rPr lang="ru-RU" dirty="0" smtClean="0">
                <a:latin typeface="Bahnschrift Light SemiCondensed" pitchFamily="34" charset="0"/>
              </a:rPr>
              <a:t>класса и оформите свод этих правил для размещения в классном уголке </a:t>
            </a:r>
            <a:r>
              <a:rPr lang="ru-RU" dirty="0">
                <a:latin typeface="Bahnschrift Light SemiCondensed" pitchFamily="34" charset="0"/>
              </a:rPr>
              <a:t>(8-10 предложений</a:t>
            </a:r>
            <a:r>
              <a:rPr lang="ru-RU" dirty="0" smtClean="0">
                <a:latin typeface="Bahnschrift Light SemiCondensed" pitchFamily="34" charset="0"/>
              </a:rPr>
              <a:t>)</a:t>
            </a:r>
            <a:endParaRPr lang="ru-RU" dirty="0">
              <a:latin typeface="Bahnschrift Light SemiCondensed" pitchFamily="34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6" t="8286" r="15973" b="10710"/>
          <a:stretch/>
        </p:blipFill>
        <p:spPr>
          <a:xfrm>
            <a:off x="4907753" y="3653494"/>
            <a:ext cx="2381578" cy="1377156"/>
          </a:xfrm>
          <a:prstGeom prst="flowChartAlternateProcess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386" y="3653494"/>
            <a:ext cx="2328834" cy="1377156"/>
          </a:xfrm>
          <a:prstGeom prst="flowChartAlternateProcess">
            <a:avLst/>
          </a:prstGeom>
        </p:spPr>
      </p:pic>
      <p:pic>
        <p:nvPicPr>
          <p:cNvPr id="8" name="Picture 2" descr="C:\Users\Социальный педагог\Desktop\yablok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4" y="0"/>
            <a:ext cx="17049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72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5039" y="198873"/>
            <a:ext cx="5785117" cy="11192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4. Поддержание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позитивных изменений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8160" y="1686296"/>
            <a:ext cx="7197189" cy="44906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Bahnschrift Light SemiCondensed" pitchFamily="34" charset="0"/>
              </a:rPr>
              <a:t>Ответьте </a:t>
            </a:r>
            <a:r>
              <a:rPr lang="ru-RU" dirty="0">
                <a:latin typeface="Bahnschrift Light SemiCondensed" pitchFamily="34" charset="0"/>
              </a:rPr>
              <a:t>на </a:t>
            </a:r>
            <a:r>
              <a:rPr lang="ru-RU" dirty="0" smtClean="0">
                <a:latin typeface="Bahnschrift Light SemiCondensed" pitchFamily="34" charset="0"/>
              </a:rPr>
              <a:t>вопросы:</a:t>
            </a:r>
            <a:endParaRPr lang="ru-RU" dirty="0">
              <a:latin typeface="Bahnschrift Light SemiCondensed" pitchFamily="34" charset="0"/>
            </a:endParaRPr>
          </a:p>
          <a:p>
            <a:pPr marL="0" lvl="0" indent="0">
              <a:buFont typeface="+mj-lt"/>
              <a:buAutoNum type="arabicPeriod"/>
            </a:pPr>
            <a:r>
              <a:rPr lang="ru-RU" dirty="0">
                <a:latin typeface="Bahnschrift Light SemiCondensed" pitchFamily="34" charset="0"/>
              </a:rPr>
              <a:t>Какое состояние вы рисовали на бумаге, как на него реагировал ваш партнер? </a:t>
            </a:r>
            <a:endParaRPr lang="ru-RU" dirty="0" smtClean="0">
              <a:latin typeface="Bahnschrift Light SemiCondensed" pitchFamily="34" charset="0"/>
            </a:endParaRPr>
          </a:p>
          <a:p>
            <a:pPr marL="0" lvl="0" indent="0">
              <a:buFont typeface="+mj-lt"/>
              <a:buAutoNum type="arabicPeriod"/>
            </a:pPr>
            <a:r>
              <a:rPr lang="ru-RU" dirty="0" smtClean="0">
                <a:latin typeface="Bahnschrift Light SemiCondensed" pitchFamily="34" charset="0"/>
              </a:rPr>
              <a:t>Какие </a:t>
            </a:r>
            <a:r>
              <a:rPr lang="ru-RU" dirty="0">
                <a:latin typeface="Bahnschrift Light SemiCondensed" pitchFamily="34" charset="0"/>
              </a:rPr>
              <a:t>цвета, формы и символы вы использовали для передачи своего состояния? </a:t>
            </a:r>
            <a:endParaRPr lang="ru-RU" dirty="0" smtClean="0">
              <a:latin typeface="Bahnschrift Light SemiCondensed" pitchFamily="34" charset="0"/>
            </a:endParaRPr>
          </a:p>
          <a:p>
            <a:pPr marL="0" lvl="0" indent="0">
              <a:buFont typeface="+mj-lt"/>
              <a:buAutoNum type="arabicPeriod"/>
            </a:pPr>
            <a:r>
              <a:rPr lang="ru-RU" dirty="0" smtClean="0">
                <a:latin typeface="Bahnschrift Light SemiCondensed" pitchFamily="34" charset="0"/>
              </a:rPr>
              <a:t>Получилось </a:t>
            </a:r>
            <a:r>
              <a:rPr lang="ru-RU" dirty="0">
                <a:latin typeface="Bahnschrift Light SemiCondensed" pitchFamily="34" charset="0"/>
              </a:rPr>
              <a:t>ли у вашего партнера понять ваше состояние и ваш рисунок?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C:\Users\Социальный педагог\Desktop\yablo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4" y="0"/>
            <a:ext cx="17049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51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8790" y="451262"/>
            <a:ext cx="5723906" cy="116817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Bahnschrift SemiBold" pitchFamily="34" charset="0"/>
              </a:rPr>
              <a:t>Поддержание позитивных изменений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Bahnschrift SemiBold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65" y="2676433"/>
            <a:ext cx="2032907" cy="1764548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740727" y="2196935"/>
            <a:ext cx="4774623" cy="39800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Bahnschrift Light Condensed" pitchFamily="34" charset="0"/>
              </a:rPr>
              <a:t> Создать символ мира, добра, дружбы или единства</a:t>
            </a:r>
            <a:endParaRPr lang="ru-RU" dirty="0">
              <a:latin typeface="Bahnschrift Light Condensed" pitchFamily="34" charset="0"/>
            </a:endParaRPr>
          </a:p>
        </p:txBody>
      </p:sp>
      <p:pic>
        <p:nvPicPr>
          <p:cNvPr id="7" name="Picture 2" descr="C:\Users\Социальный педагог\Desktop\yablok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4" y="0"/>
            <a:ext cx="17049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67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821</TotalTime>
  <Words>456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Где вы, неравнодушные?</vt:lpstr>
      <vt:lpstr>Понятие и признаки буллинга</vt:lpstr>
      <vt:lpstr>Последствия для жертвы буллинга</vt:lpstr>
      <vt:lpstr>Алгоритм работы</vt:lpstr>
      <vt:lpstr>Группа 1. Назвать явление</vt:lpstr>
      <vt:lpstr>Группа 2. Обсуждение буллинга как проблемы класса</vt:lpstr>
      <vt:lpstr>Группа 3. Сформулировать позитивные правила жизни в группе и заключить контракт</vt:lpstr>
      <vt:lpstr>4. Поддержание позитивных изменений</vt:lpstr>
      <vt:lpstr>Поддержание позитивных изменений</vt:lpstr>
      <vt:lpstr>Где вы, неравнодушные?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1</cp:lastModifiedBy>
  <cp:revision>41</cp:revision>
  <dcterms:created xsi:type="dcterms:W3CDTF">2019-02-21T15:01:25Z</dcterms:created>
  <dcterms:modified xsi:type="dcterms:W3CDTF">2019-12-12T07:09:38Z</dcterms:modified>
</cp:coreProperties>
</file>